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Inconsolata" panose="020F0502020204030204" pitchFamily="2" charset="0"/>
      <p:regular r:id="rId12"/>
    </p:embeddedFont>
    <p:embeddedFont>
      <p:font typeface="Montserrat Black"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42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www.vecteezy.com/vector-art/11604468-colorful-thank-you-in-cartoon-style-funny-boxes-full-of-gratitude-cute-funny-faces-cool-lettering-greeting-card-for-banner-card-web-vector-illustr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654016"/>
            <a:ext cx="5727621" cy="1860233"/>
          </a:xfrm>
          <a:prstGeom prst="rect">
            <a:avLst/>
          </a:prstGeom>
          <a:noFill/>
          <a:ln/>
        </p:spPr>
        <p:txBody>
          <a:bodyPr wrap="squar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Welcome to Giggles: Your Sweet Escape Online</a:t>
            </a:r>
            <a:endParaRPr lang="en-US" sz="3900" dirty="0"/>
          </a:p>
        </p:txBody>
      </p:sp>
      <p:sp>
        <p:nvSpPr>
          <p:cNvPr id="4" name="Text 1"/>
          <p:cNvSpPr/>
          <p:nvPr/>
        </p:nvSpPr>
        <p:spPr>
          <a:xfrm>
            <a:off x="793790" y="3811905"/>
            <a:ext cx="5727621" cy="222277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Good morning, everyone! We are thrilled to present 'Giggles', our innovative e-commerce platform designed to bring delicious sweet treats directly to your doorstep. Our team, Koay Yu Han and Hoe Xin Man, has poured passion and expertise into creating a seamless and delightful online ordering experience for everyone who loves a bit of sweetness in their life.</a:t>
            </a:r>
            <a:endParaRPr lang="en-US" sz="1550" dirty="0"/>
          </a:p>
        </p:txBody>
      </p:sp>
      <p:sp>
        <p:nvSpPr>
          <p:cNvPr id="5" name="Text 2"/>
          <p:cNvSpPr/>
          <p:nvPr/>
        </p:nvSpPr>
        <p:spPr>
          <a:xfrm>
            <a:off x="793790" y="6257925"/>
            <a:ext cx="57276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6" name="Picture 5">
            <a:extLst>
              <a:ext uri="{FF2B5EF4-FFF2-40B4-BE49-F238E27FC236}">
                <a16:creationId xmlns:a16="http://schemas.microsoft.com/office/drawing/2014/main" id="{B269A17B-4A14-A3B3-9040-3E215351E4E8}"/>
              </a:ext>
            </a:extLst>
          </p:cNvPr>
          <p:cNvPicPr>
            <a:picLocks noChangeAspect="1"/>
          </p:cNvPicPr>
          <p:nvPr/>
        </p:nvPicPr>
        <p:blipFill>
          <a:blip r:embed="rId3"/>
          <a:stretch>
            <a:fillRect/>
          </a:stretch>
        </p:blipFill>
        <p:spPr>
          <a:xfrm>
            <a:off x="12441746" y="7479727"/>
            <a:ext cx="2188654" cy="749873"/>
          </a:xfrm>
          <a:prstGeom prst="rect">
            <a:avLst/>
          </a:prstGeom>
        </p:spPr>
      </p:pic>
      <p:pic>
        <p:nvPicPr>
          <p:cNvPr id="8" name="Picture 7" descr="A colorful face with black background&#10;&#10;AI-generated content may be incorrect.">
            <a:extLst>
              <a:ext uri="{FF2B5EF4-FFF2-40B4-BE49-F238E27FC236}">
                <a16:creationId xmlns:a16="http://schemas.microsoft.com/office/drawing/2014/main" id="{2A98B585-0A6E-C3D1-E04D-3F140688D9BC}"/>
              </a:ext>
            </a:extLst>
          </p:cNvPr>
          <p:cNvPicPr>
            <a:picLocks noChangeAspect="1"/>
          </p:cNvPicPr>
          <p:nvPr/>
        </p:nvPicPr>
        <p:blipFill>
          <a:blip r:embed="rId4"/>
          <a:stretch>
            <a:fillRect/>
          </a:stretch>
        </p:blipFill>
        <p:spPr>
          <a:xfrm>
            <a:off x="9067375" y="1984270"/>
            <a:ext cx="3655269" cy="3655269"/>
          </a:xfrm>
          <a:prstGeom prst="rect">
            <a:avLst/>
          </a:prstGeom>
        </p:spPr>
      </p:pic>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804761"/>
            <a:ext cx="4961811" cy="620078"/>
          </a:xfrm>
          <a:prstGeom prst="rect">
            <a:avLst/>
          </a:prstGeom>
          <a:noFill/>
          <a:ln/>
        </p:spPr>
        <p:txBody>
          <a:bodyPr wrap="none" lIns="0" tIns="0" rIns="0" bIns="0" rtlCol="0" anchor="t"/>
          <a:lstStyle/>
          <a:p>
            <a:pPr marL="0" indent="0" algn="l">
              <a:lnSpc>
                <a:spcPts val="4850"/>
              </a:lnSpc>
              <a:buNone/>
            </a:pPr>
            <a:endParaRPr lang="en-US" sz="3900" dirty="0"/>
          </a:p>
        </p:txBody>
      </p:sp>
    </p:spTree>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03841"/>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The Inspiration Behind Giggles</a:t>
            </a:r>
            <a:endParaRPr lang="en-US" sz="3900" dirty="0"/>
          </a:p>
        </p:txBody>
      </p:sp>
      <p:sp>
        <p:nvSpPr>
          <p:cNvPr id="4" name="Text 1"/>
          <p:cNvSpPr/>
          <p:nvPr/>
        </p:nvSpPr>
        <p:spPr>
          <a:xfrm>
            <a:off x="793790" y="2741652"/>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The name 'Giggles' truly embodies our vision. It was inspired by those heartwarming moments when we saw people sharing joy and laughter over delightful sweet treats. We believe that even in the busiest of lives, there should always be room for a little indulgence and connection. That's why we decided to bring the joy of Giggles directly to you, making it easier than ever to enjoy our delectable creations.</a:t>
            </a:r>
            <a:endParaRPr lang="en-US" sz="1550" dirty="0"/>
          </a:p>
        </p:txBody>
      </p:sp>
      <p:sp>
        <p:nvSpPr>
          <p:cNvPr id="5" name="Text 2"/>
          <p:cNvSpPr/>
          <p:nvPr/>
        </p:nvSpPr>
        <p:spPr>
          <a:xfrm>
            <a:off x="793790" y="5068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Our Vision</a:t>
            </a:r>
            <a:endParaRPr lang="en-US" sz="1950" dirty="0"/>
          </a:p>
        </p:txBody>
      </p:sp>
      <p:sp>
        <p:nvSpPr>
          <p:cNvPr id="6" name="Text 3"/>
          <p:cNvSpPr/>
          <p:nvPr/>
        </p:nvSpPr>
        <p:spPr>
          <a:xfrm>
            <a:off x="793790" y="5577007"/>
            <a:ext cx="3536156"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To spread joy and convenience through delicious sweet treats, delivered right to your home.</a:t>
            </a:r>
            <a:endParaRPr lang="en-US" sz="1550" dirty="0"/>
          </a:p>
        </p:txBody>
      </p:sp>
      <p:sp>
        <p:nvSpPr>
          <p:cNvPr id="7" name="Text 4"/>
          <p:cNvSpPr/>
          <p:nvPr/>
        </p:nvSpPr>
        <p:spPr>
          <a:xfrm>
            <a:off x="4821674" y="50684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Our Mission</a:t>
            </a:r>
            <a:endParaRPr lang="en-US" sz="1950" dirty="0"/>
          </a:p>
        </p:txBody>
      </p:sp>
      <p:sp>
        <p:nvSpPr>
          <p:cNvPr id="8" name="Text 5"/>
          <p:cNvSpPr/>
          <p:nvPr/>
        </p:nvSpPr>
        <p:spPr>
          <a:xfrm>
            <a:off x="4821674" y="5577007"/>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To make ordering your favourite cookies, muffins, cakes, and ice creams effortless, removing the need for in-store visits.</a:t>
            </a:r>
            <a:endParaRPr lang="en-US" sz="1550" dirty="0"/>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8ECE4">
              <a:alpha val="85000"/>
            </a:srgbClr>
          </a:solidFill>
          <a:ln/>
        </p:spPr>
      </p:sp>
      <p:sp>
        <p:nvSpPr>
          <p:cNvPr id="4" name="Text 1"/>
          <p:cNvSpPr/>
          <p:nvPr/>
        </p:nvSpPr>
        <p:spPr>
          <a:xfrm>
            <a:off x="793790" y="1264325"/>
            <a:ext cx="8774668" cy="620078"/>
          </a:xfrm>
          <a:prstGeom prst="rect">
            <a:avLst/>
          </a:prstGeom>
          <a:noFill/>
          <a:ln/>
        </p:spPr>
        <p:txBody>
          <a:bodyPr wrap="non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Indulge in Our Delectable Range</a:t>
            </a:r>
            <a:endParaRPr lang="en-US" sz="3900" dirty="0"/>
          </a:p>
        </p:txBody>
      </p:sp>
      <p:sp>
        <p:nvSpPr>
          <p:cNvPr id="5" name="Text 2"/>
          <p:cNvSpPr/>
          <p:nvPr/>
        </p:nvSpPr>
        <p:spPr>
          <a:xfrm>
            <a:off x="793790" y="2182058"/>
            <a:ext cx="12556569" cy="127015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At Giggles, we're proud to offer a tempting array of sweet treats to satisfy every craving. From classic cookies and fluffy muffins to exquisite cakes and refreshing ice creams, our selection is designed to bring a smile to your face. We've curated a diverse menu to ensure there's something for everyone, whether you're celebrating a special occasion or simply treating yourself.</a:t>
            </a:r>
            <a:endParaRPr lang="en-US" sz="1550" dirty="0"/>
          </a:p>
        </p:txBody>
      </p:sp>
      <p:sp>
        <p:nvSpPr>
          <p:cNvPr id="6" name="Shape 3"/>
          <p:cNvSpPr/>
          <p:nvPr/>
        </p:nvSpPr>
        <p:spPr>
          <a:xfrm>
            <a:off x="793790" y="3675459"/>
            <a:ext cx="6179106" cy="1545669"/>
          </a:xfrm>
          <a:prstGeom prst="roundRect">
            <a:avLst>
              <a:gd name="adj" fmla="val 5393"/>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7" name="Text 4"/>
          <p:cNvSpPr/>
          <p:nvPr/>
        </p:nvSpPr>
        <p:spPr>
          <a:xfrm>
            <a:off x="999768" y="38814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Cookies</a:t>
            </a:r>
            <a:endParaRPr lang="en-US" sz="1950" dirty="0"/>
          </a:p>
        </p:txBody>
      </p:sp>
      <p:sp>
        <p:nvSpPr>
          <p:cNvPr id="8" name="Text 5"/>
          <p:cNvSpPr/>
          <p:nvPr/>
        </p:nvSpPr>
        <p:spPr>
          <a:xfrm>
            <a:off x="999768" y="4310658"/>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Classic Chocolate Chip</a:t>
            </a:r>
            <a:endParaRPr lang="en-US" sz="1550" dirty="0"/>
          </a:p>
        </p:txBody>
      </p:sp>
      <p:sp>
        <p:nvSpPr>
          <p:cNvPr id="9" name="Text 6"/>
          <p:cNvSpPr/>
          <p:nvPr/>
        </p:nvSpPr>
        <p:spPr>
          <a:xfrm>
            <a:off x="999768" y="4697611"/>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Red Velvet </a:t>
            </a:r>
            <a:endParaRPr lang="en-US" sz="1550" dirty="0"/>
          </a:p>
        </p:txBody>
      </p:sp>
      <p:sp>
        <p:nvSpPr>
          <p:cNvPr id="10" name="Shape 7"/>
          <p:cNvSpPr/>
          <p:nvPr/>
        </p:nvSpPr>
        <p:spPr>
          <a:xfrm>
            <a:off x="7171253" y="3675459"/>
            <a:ext cx="6179106" cy="1545669"/>
          </a:xfrm>
          <a:prstGeom prst="roundRect">
            <a:avLst>
              <a:gd name="adj" fmla="val 5393"/>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1" name="Text 8"/>
          <p:cNvSpPr/>
          <p:nvPr/>
        </p:nvSpPr>
        <p:spPr>
          <a:xfrm>
            <a:off x="7377232" y="38814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Muffins</a:t>
            </a:r>
            <a:endParaRPr lang="en-US" sz="1950" dirty="0"/>
          </a:p>
        </p:txBody>
      </p:sp>
      <p:sp>
        <p:nvSpPr>
          <p:cNvPr id="12" name="Text 9"/>
          <p:cNvSpPr/>
          <p:nvPr/>
        </p:nvSpPr>
        <p:spPr>
          <a:xfrm>
            <a:off x="7377232" y="4310658"/>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Coffee </a:t>
            </a:r>
            <a:endParaRPr lang="en-US" sz="1550" dirty="0"/>
          </a:p>
        </p:txBody>
      </p:sp>
      <p:sp>
        <p:nvSpPr>
          <p:cNvPr id="13" name="Text 10"/>
          <p:cNvSpPr/>
          <p:nvPr/>
        </p:nvSpPr>
        <p:spPr>
          <a:xfrm>
            <a:off x="7377232" y="4697611"/>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Rich Chocolate Chip</a:t>
            </a:r>
            <a:endParaRPr lang="en-US" sz="1550" dirty="0"/>
          </a:p>
        </p:txBody>
      </p:sp>
      <p:sp>
        <p:nvSpPr>
          <p:cNvPr id="14" name="Shape 11"/>
          <p:cNvSpPr/>
          <p:nvPr/>
        </p:nvSpPr>
        <p:spPr>
          <a:xfrm>
            <a:off x="793790" y="5419487"/>
            <a:ext cx="6179106" cy="1545669"/>
          </a:xfrm>
          <a:prstGeom prst="roundRect">
            <a:avLst>
              <a:gd name="adj" fmla="val 5393"/>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5" name="Text 12"/>
          <p:cNvSpPr/>
          <p:nvPr/>
        </p:nvSpPr>
        <p:spPr>
          <a:xfrm>
            <a:off x="999768" y="562546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Cakes</a:t>
            </a:r>
            <a:endParaRPr lang="en-US" sz="1950" dirty="0"/>
          </a:p>
        </p:txBody>
      </p:sp>
      <p:sp>
        <p:nvSpPr>
          <p:cNvPr id="16" name="Text 13"/>
          <p:cNvSpPr/>
          <p:nvPr/>
        </p:nvSpPr>
        <p:spPr>
          <a:xfrm>
            <a:off x="999768" y="6054685"/>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Rainbow</a:t>
            </a:r>
            <a:endParaRPr lang="en-US" sz="1550" dirty="0"/>
          </a:p>
        </p:txBody>
      </p:sp>
      <p:sp>
        <p:nvSpPr>
          <p:cNvPr id="17" name="Text 14"/>
          <p:cNvSpPr/>
          <p:nvPr/>
        </p:nvSpPr>
        <p:spPr>
          <a:xfrm>
            <a:off x="999768" y="6441638"/>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Black Magic</a:t>
            </a:r>
            <a:endParaRPr lang="en-US" sz="1550" dirty="0"/>
          </a:p>
        </p:txBody>
      </p:sp>
      <p:sp>
        <p:nvSpPr>
          <p:cNvPr id="18" name="Shape 15"/>
          <p:cNvSpPr/>
          <p:nvPr/>
        </p:nvSpPr>
        <p:spPr>
          <a:xfrm>
            <a:off x="7171253" y="5419487"/>
            <a:ext cx="6179106" cy="1545669"/>
          </a:xfrm>
          <a:prstGeom prst="roundRect">
            <a:avLst>
              <a:gd name="adj" fmla="val 5393"/>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9" name="Text 16"/>
          <p:cNvSpPr/>
          <p:nvPr/>
        </p:nvSpPr>
        <p:spPr>
          <a:xfrm>
            <a:off x="7377232" y="562546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Ice Creams</a:t>
            </a:r>
            <a:endParaRPr lang="en-US" sz="1950" dirty="0"/>
          </a:p>
        </p:txBody>
      </p:sp>
      <p:sp>
        <p:nvSpPr>
          <p:cNvPr id="20" name="Text 17"/>
          <p:cNvSpPr/>
          <p:nvPr/>
        </p:nvSpPr>
        <p:spPr>
          <a:xfrm>
            <a:off x="7377232" y="6054685"/>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Chocolate</a:t>
            </a:r>
            <a:endParaRPr lang="en-US" sz="1550" dirty="0"/>
          </a:p>
        </p:txBody>
      </p:sp>
      <p:sp>
        <p:nvSpPr>
          <p:cNvPr id="21" name="Text 18"/>
          <p:cNvSpPr/>
          <p:nvPr/>
        </p:nvSpPr>
        <p:spPr>
          <a:xfrm>
            <a:off x="7377232" y="6441638"/>
            <a:ext cx="5767149"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Strawberry Vanilla </a:t>
            </a:r>
            <a:endParaRPr lang="en-US" sz="1550" dirty="0"/>
          </a:p>
        </p:txBody>
      </p:sp>
      <p:pic>
        <p:nvPicPr>
          <p:cNvPr id="22" name="Image 1" descr="preencoded.png"/>
          <p:cNvPicPr>
            <a:picLocks noChangeAspect="1"/>
          </p:cNvPicPr>
          <p:nvPr/>
        </p:nvPicPr>
        <p:blipFill>
          <a:blip r:embed="rId4"/>
          <a:stretch>
            <a:fillRect/>
          </a:stretch>
        </p:blipFill>
        <p:spPr>
          <a:xfrm>
            <a:off x="13579912" y="228600"/>
            <a:ext cx="821888" cy="5713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87216"/>
            <a:ext cx="7070169" cy="1240155"/>
          </a:xfrm>
          <a:prstGeom prst="rect">
            <a:avLst/>
          </a:prstGeom>
          <a:noFill/>
          <a:ln/>
        </p:spPr>
        <p:txBody>
          <a:bodyPr wrap="squar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Crafting the Giggles Experience</a:t>
            </a:r>
            <a:endParaRPr lang="en-US" sz="3900" dirty="0"/>
          </a:p>
        </p:txBody>
      </p:sp>
      <p:sp>
        <p:nvSpPr>
          <p:cNvPr id="4" name="Text 1"/>
          <p:cNvSpPr/>
          <p:nvPr/>
        </p:nvSpPr>
        <p:spPr>
          <a:xfrm>
            <a:off x="6280190" y="2125028"/>
            <a:ext cx="7070169" cy="158769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Developing the Giggles website was a meticulous process, combining various tools and programming languages to ensure a robust and user-friendly platform. Our approach focused on creating a seamless digital environment where customers can easily browse, select, and order their favourite treats with absolute confidence and convenience.</a:t>
            </a:r>
            <a:endParaRPr lang="en-US" sz="1550" dirty="0"/>
          </a:p>
        </p:txBody>
      </p:sp>
      <p:pic>
        <p:nvPicPr>
          <p:cNvPr id="5" name="Image 1" descr="preencoded.png"/>
          <p:cNvPicPr>
            <a:picLocks noChangeAspect="1"/>
          </p:cNvPicPr>
          <p:nvPr/>
        </p:nvPicPr>
        <p:blipFill>
          <a:blip r:embed="rId4"/>
          <a:stretch>
            <a:fillRect/>
          </a:stretch>
        </p:blipFill>
        <p:spPr>
          <a:xfrm>
            <a:off x="6280190" y="3935968"/>
            <a:ext cx="496133" cy="496133"/>
          </a:xfrm>
          <a:prstGeom prst="rect">
            <a:avLst/>
          </a:prstGeom>
        </p:spPr>
      </p:pic>
      <p:sp>
        <p:nvSpPr>
          <p:cNvPr id="6" name="Text 2"/>
          <p:cNvSpPr/>
          <p:nvPr/>
        </p:nvSpPr>
        <p:spPr>
          <a:xfrm>
            <a:off x="6280190" y="4680109"/>
            <a:ext cx="2191345"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Development Tools</a:t>
            </a:r>
            <a:endParaRPr lang="en-US" sz="1950" dirty="0"/>
          </a:p>
        </p:txBody>
      </p:sp>
      <p:sp>
        <p:nvSpPr>
          <p:cNvPr id="7" name="Text 3"/>
          <p:cNvSpPr/>
          <p:nvPr/>
        </p:nvSpPr>
        <p:spPr>
          <a:xfrm>
            <a:off x="6280190" y="5419487"/>
            <a:ext cx="2191345" cy="190523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Our primary tools included laptops, Visual Studio Code for coding, and Xampp for local server management.</a:t>
            </a:r>
            <a:endParaRPr lang="en-US" sz="1550" dirty="0"/>
          </a:p>
        </p:txBody>
      </p:sp>
      <p:pic>
        <p:nvPicPr>
          <p:cNvPr id="8" name="Image 2" descr="preencoded.png"/>
          <p:cNvPicPr>
            <a:picLocks noChangeAspect="1"/>
          </p:cNvPicPr>
          <p:nvPr/>
        </p:nvPicPr>
        <p:blipFill>
          <a:blip r:embed="rId5"/>
          <a:stretch>
            <a:fillRect/>
          </a:stretch>
        </p:blipFill>
        <p:spPr>
          <a:xfrm>
            <a:off x="8719542" y="3935968"/>
            <a:ext cx="496133" cy="496133"/>
          </a:xfrm>
          <a:prstGeom prst="rect">
            <a:avLst/>
          </a:prstGeom>
        </p:spPr>
      </p:pic>
      <p:sp>
        <p:nvSpPr>
          <p:cNvPr id="9" name="Text 4"/>
          <p:cNvSpPr/>
          <p:nvPr/>
        </p:nvSpPr>
        <p:spPr>
          <a:xfrm>
            <a:off x="8719542" y="4680109"/>
            <a:ext cx="2191345" cy="620316"/>
          </a:xfrm>
          <a:prstGeom prst="rect">
            <a:avLst/>
          </a:prstGeom>
          <a:noFill/>
          <a:ln/>
        </p:spPr>
        <p:txBody>
          <a:bodyPr wrap="squar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Programming Languages</a:t>
            </a:r>
            <a:endParaRPr lang="en-US" sz="1950" dirty="0"/>
          </a:p>
        </p:txBody>
      </p:sp>
      <p:sp>
        <p:nvSpPr>
          <p:cNvPr id="10" name="Text 5"/>
          <p:cNvSpPr/>
          <p:nvPr/>
        </p:nvSpPr>
        <p:spPr>
          <a:xfrm>
            <a:off x="8719542" y="5419487"/>
            <a:ext cx="2191345" cy="222277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We leveraged HTML for structure, CSS for styling, JavaScript for interactivity, PHP for server-side logic, and SQL for database management.</a:t>
            </a:r>
            <a:endParaRPr lang="en-US" sz="1550" dirty="0"/>
          </a:p>
        </p:txBody>
      </p:sp>
      <p:pic>
        <p:nvPicPr>
          <p:cNvPr id="11" name="Image 3" descr="preencoded.png"/>
          <p:cNvPicPr>
            <a:picLocks noChangeAspect="1"/>
          </p:cNvPicPr>
          <p:nvPr/>
        </p:nvPicPr>
        <p:blipFill>
          <a:blip r:embed="rId6"/>
          <a:stretch>
            <a:fillRect/>
          </a:stretch>
        </p:blipFill>
        <p:spPr>
          <a:xfrm>
            <a:off x="11158895" y="3935968"/>
            <a:ext cx="496133" cy="496133"/>
          </a:xfrm>
          <a:prstGeom prst="rect">
            <a:avLst/>
          </a:prstGeom>
        </p:spPr>
      </p:pic>
      <p:sp>
        <p:nvSpPr>
          <p:cNvPr id="12" name="Text 6"/>
          <p:cNvSpPr/>
          <p:nvPr/>
        </p:nvSpPr>
        <p:spPr>
          <a:xfrm>
            <a:off x="11158895" y="4680109"/>
            <a:ext cx="2191345"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Key Feature</a:t>
            </a:r>
            <a:endParaRPr lang="en-US" sz="1950" dirty="0"/>
          </a:p>
        </p:txBody>
      </p:sp>
      <p:sp>
        <p:nvSpPr>
          <p:cNvPr id="13" name="Text 7"/>
          <p:cNvSpPr/>
          <p:nvPr/>
        </p:nvSpPr>
        <p:spPr>
          <a:xfrm>
            <a:off x="11158895" y="5109329"/>
            <a:ext cx="2191345" cy="158769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Our main goal was to ensure customers could effortlessly navigate through our extensive range of sweet treats.</a:t>
            </a:r>
            <a:endParaRPr lang="en-US" sz="1550" dirty="0"/>
          </a:p>
        </p:txBody>
      </p:sp>
      <p:pic>
        <p:nvPicPr>
          <p:cNvPr id="14" name="Image 4" descr="preencoded.png"/>
          <p:cNvPicPr>
            <a:picLocks noChangeAspect="1"/>
          </p:cNvPicPr>
          <p:nvPr/>
        </p:nvPicPr>
        <p:blipFill>
          <a:blip r:embed="rId7"/>
          <a:stretch>
            <a:fillRect/>
          </a:stretch>
        </p:blipFill>
        <p:spPr>
          <a:xfrm>
            <a:off x="13579912" y="228600"/>
            <a:ext cx="821888" cy="571381"/>
          </a:xfrm>
          <a:prstGeom prst="rect">
            <a:avLst/>
          </a:prstGeom>
        </p:spPr>
      </p:pic>
      <p:pic>
        <p:nvPicPr>
          <p:cNvPr id="15" name="Picture 14">
            <a:extLst>
              <a:ext uri="{FF2B5EF4-FFF2-40B4-BE49-F238E27FC236}">
                <a16:creationId xmlns:a16="http://schemas.microsoft.com/office/drawing/2014/main" id="{FFB52AB7-2BBF-DDCD-27E3-C44C4D56D958}"/>
              </a:ext>
            </a:extLst>
          </p:cNvPr>
          <p:cNvPicPr>
            <a:picLocks noChangeAspect="1"/>
          </p:cNvPicPr>
          <p:nvPr/>
        </p:nvPicPr>
        <p:blipFill>
          <a:blip r:embed="rId8"/>
          <a:stretch>
            <a:fillRect/>
          </a:stretch>
        </p:blipFill>
        <p:spPr>
          <a:xfrm>
            <a:off x="12441746" y="7479727"/>
            <a:ext cx="2188654" cy="7498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8ECE4">
              <a:alpha val="85000"/>
            </a:srgbClr>
          </a:solidFill>
          <a:ln/>
        </p:spPr>
      </p:sp>
      <p:sp>
        <p:nvSpPr>
          <p:cNvPr id="4" name="Text 1"/>
          <p:cNvSpPr/>
          <p:nvPr/>
        </p:nvSpPr>
        <p:spPr>
          <a:xfrm>
            <a:off x="793790" y="618292"/>
            <a:ext cx="7113151" cy="620078"/>
          </a:xfrm>
          <a:prstGeom prst="rect">
            <a:avLst/>
          </a:prstGeom>
          <a:noFill/>
          <a:ln/>
        </p:spPr>
        <p:txBody>
          <a:bodyPr wrap="non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Our Development Journey</a:t>
            </a:r>
            <a:endParaRPr lang="en-US" sz="3900" dirty="0"/>
          </a:p>
        </p:txBody>
      </p:sp>
      <p:sp>
        <p:nvSpPr>
          <p:cNvPr id="5" name="Text 2"/>
          <p:cNvSpPr/>
          <p:nvPr/>
        </p:nvSpPr>
        <p:spPr>
          <a:xfrm>
            <a:off x="793790" y="1536025"/>
            <a:ext cx="12556569"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The creation of the Giggles website involved several key phases, from initial concept to deployment. Each stage was carefully executed to build a platform that is not only functional but also delightful to use. We focused on a user-centric design, ensuring that every step of the ordering process is intuitive and enjoyable for our customers.</a:t>
            </a:r>
            <a:endParaRPr lang="en-US" sz="1550" dirty="0"/>
          </a:p>
        </p:txBody>
      </p:sp>
      <p:sp>
        <p:nvSpPr>
          <p:cNvPr id="6" name="Shape 3"/>
          <p:cNvSpPr/>
          <p:nvPr/>
        </p:nvSpPr>
        <p:spPr>
          <a:xfrm>
            <a:off x="7060644" y="2711887"/>
            <a:ext cx="22860" cy="4899422"/>
          </a:xfrm>
          <a:prstGeom prst="roundRect">
            <a:avLst>
              <a:gd name="adj" fmla="val 364651"/>
            </a:avLst>
          </a:prstGeom>
          <a:solidFill>
            <a:srgbClr val="000000">
              <a:alpha val="8000"/>
            </a:srgbClr>
          </a:solidFill>
          <a:ln/>
        </p:spPr>
      </p:sp>
      <p:sp>
        <p:nvSpPr>
          <p:cNvPr id="7" name="Shape 4"/>
          <p:cNvSpPr/>
          <p:nvPr/>
        </p:nvSpPr>
        <p:spPr>
          <a:xfrm>
            <a:off x="6276380" y="2923699"/>
            <a:ext cx="595313" cy="22860"/>
          </a:xfrm>
          <a:prstGeom prst="roundRect">
            <a:avLst>
              <a:gd name="adj" fmla="val 364651"/>
            </a:avLst>
          </a:prstGeom>
          <a:solidFill>
            <a:srgbClr val="151617"/>
          </a:solidFill>
          <a:ln/>
        </p:spPr>
      </p:sp>
      <p:sp>
        <p:nvSpPr>
          <p:cNvPr id="8" name="Shape 5"/>
          <p:cNvSpPr/>
          <p:nvPr/>
        </p:nvSpPr>
        <p:spPr>
          <a:xfrm>
            <a:off x="6848832" y="2711887"/>
            <a:ext cx="446484" cy="446484"/>
          </a:xfrm>
          <a:prstGeom prst="roundRect">
            <a:avLst>
              <a:gd name="adj" fmla="val 18670"/>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9" name="Text 6"/>
          <p:cNvSpPr/>
          <p:nvPr/>
        </p:nvSpPr>
        <p:spPr>
          <a:xfrm>
            <a:off x="6923246" y="2749094"/>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1</a:t>
            </a:r>
            <a:endParaRPr lang="en-US" sz="2300" dirty="0"/>
          </a:p>
        </p:txBody>
      </p:sp>
      <p:sp>
        <p:nvSpPr>
          <p:cNvPr id="10" name="Text 7"/>
          <p:cNvSpPr/>
          <p:nvPr/>
        </p:nvSpPr>
        <p:spPr>
          <a:xfrm>
            <a:off x="3200400" y="2780109"/>
            <a:ext cx="2879408" cy="310158"/>
          </a:xfrm>
          <a:prstGeom prst="rect">
            <a:avLst/>
          </a:prstGeom>
          <a:noFill/>
          <a:ln/>
        </p:spPr>
        <p:txBody>
          <a:bodyPr wrap="none" lIns="0" tIns="0" rIns="0" bIns="0" rtlCol="0" anchor="t"/>
          <a:lstStyle/>
          <a:p>
            <a:pPr marL="0" indent="0" algn="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Discovery &amp; Planning</a:t>
            </a:r>
            <a:endParaRPr lang="en-US" sz="1950" dirty="0"/>
          </a:p>
        </p:txBody>
      </p:sp>
      <p:sp>
        <p:nvSpPr>
          <p:cNvPr id="11" name="Text 8"/>
          <p:cNvSpPr/>
          <p:nvPr/>
        </p:nvSpPr>
        <p:spPr>
          <a:xfrm>
            <a:off x="793790" y="3209330"/>
            <a:ext cx="5286018" cy="635079"/>
          </a:xfrm>
          <a:prstGeom prst="rect">
            <a:avLst/>
          </a:prstGeom>
          <a:noFill/>
          <a:ln/>
        </p:spPr>
        <p:txBody>
          <a:bodyPr wrap="square" lIns="0" tIns="0" rIns="0" bIns="0" rtlCol="0" anchor="t"/>
          <a:lstStyle/>
          <a:p>
            <a:pPr marL="0" indent="0" algn="r">
              <a:lnSpc>
                <a:spcPts val="2500"/>
              </a:lnSpc>
              <a:buNone/>
            </a:pPr>
            <a:r>
              <a:rPr lang="en-US" sz="1550" dirty="0">
                <a:solidFill>
                  <a:srgbClr val="151617"/>
                </a:solidFill>
                <a:latin typeface="Inconsolata" pitchFamily="34" charset="0"/>
                <a:ea typeface="Inconsolata" pitchFamily="34" charset="-122"/>
                <a:cs typeface="Inconsolata" pitchFamily="34" charset="-120"/>
              </a:rPr>
              <a:t>Defining project scope, target audience, and core functionalities.</a:t>
            </a:r>
            <a:endParaRPr lang="en-US" sz="1550" dirty="0"/>
          </a:p>
        </p:txBody>
      </p:sp>
      <p:sp>
        <p:nvSpPr>
          <p:cNvPr id="12" name="Shape 9"/>
          <p:cNvSpPr/>
          <p:nvPr/>
        </p:nvSpPr>
        <p:spPr>
          <a:xfrm>
            <a:off x="7272457" y="4114324"/>
            <a:ext cx="595313" cy="22860"/>
          </a:xfrm>
          <a:prstGeom prst="roundRect">
            <a:avLst>
              <a:gd name="adj" fmla="val 364651"/>
            </a:avLst>
          </a:prstGeom>
          <a:solidFill>
            <a:srgbClr val="151617"/>
          </a:solidFill>
          <a:ln/>
        </p:spPr>
      </p:sp>
      <p:sp>
        <p:nvSpPr>
          <p:cNvPr id="13" name="Shape 10"/>
          <p:cNvSpPr/>
          <p:nvPr/>
        </p:nvSpPr>
        <p:spPr>
          <a:xfrm>
            <a:off x="6848832" y="3902512"/>
            <a:ext cx="446484" cy="446484"/>
          </a:xfrm>
          <a:prstGeom prst="roundRect">
            <a:avLst>
              <a:gd name="adj" fmla="val 18670"/>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4" name="Text 11"/>
          <p:cNvSpPr/>
          <p:nvPr/>
        </p:nvSpPr>
        <p:spPr>
          <a:xfrm>
            <a:off x="6923246" y="3939719"/>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2</a:t>
            </a:r>
            <a:endParaRPr lang="en-US" sz="2300" dirty="0"/>
          </a:p>
        </p:txBody>
      </p:sp>
      <p:sp>
        <p:nvSpPr>
          <p:cNvPr id="15" name="Text 12"/>
          <p:cNvSpPr/>
          <p:nvPr/>
        </p:nvSpPr>
        <p:spPr>
          <a:xfrm>
            <a:off x="8064341" y="3970734"/>
            <a:ext cx="2903696"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Design &amp; Prototyping</a:t>
            </a:r>
            <a:endParaRPr lang="en-US" sz="1950" dirty="0"/>
          </a:p>
        </p:txBody>
      </p:sp>
      <p:sp>
        <p:nvSpPr>
          <p:cNvPr id="16" name="Text 13"/>
          <p:cNvSpPr/>
          <p:nvPr/>
        </p:nvSpPr>
        <p:spPr>
          <a:xfrm>
            <a:off x="8064341" y="4399955"/>
            <a:ext cx="5286018" cy="317540"/>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Creating user interfaces and initial website layouts.</a:t>
            </a:r>
            <a:endParaRPr lang="en-US" sz="1550" dirty="0"/>
          </a:p>
        </p:txBody>
      </p:sp>
      <p:sp>
        <p:nvSpPr>
          <p:cNvPr id="17" name="Shape 14"/>
          <p:cNvSpPr/>
          <p:nvPr/>
        </p:nvSpPr>
        <p:spPr>
          <a:xfrm>
            <a:off x="6276380" y="5140643"/>
            <a:ext cx="595313" cy="22860"/>
          </a:xfrm>
          <a:prstGeom prst="roundRect">
            <a:avLst>
              <a:gd name="adj" fmla="val 364651"/>
            </a:avLst>
          </a:prstGeom>
          <a:solidFill>
            <a:srgbClr val="151617"/>
          </a:solidFill>
          <a:ln/>
        </p:spPr>
      </p:sp>
      <p:sp>
        <p:nvSpPr>
          <p:cNvPr id="18" name="Shape 15"/>
          <p:cNvSpPr/>
          <p:nvPr/>
        </p:nvSpPr>
        <p:spPr>
          <a:xfrm>
            <a:off x="6848832" y="4928830"/>
            <a:ext cx="446484" cy="446484"/>
          </a:xfrm>
          <a:prstGeom prst="roundRect">
            <a:avLst>
              <a:gd name="adj" fmla="val 18670"/>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19" name="Text 16"/>
          <p:cNvSpPr/>
          <p:nvPr/>
        </p:nvSpPr>
        <p:spPr>
          <a:xfrm>
            <a:off x="6923246" y="4966037"/>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3</a:t>
            </a:r>
            <a:endParaRPr lang="en-US" sz="2300" dirty="0"/>
          </a:p>
        </p:txBody>
      </p:sp>
      <p:sp>
        <p:nvSpPr>
          <p:cNvPr id="20" name="Text 17"/>
          <p:cNvSpPr/>
          <p:nvPr/>
        </p:nvSpPr>
        <p:spPr>
          <a:xfrm>
            <a:off x="2967038" y="4997053"/>
            <a:ext cx="3112770" cy="310158"/>
          </a:xfrm>
          <a:prstGeom prst="rect">
            <a:avLst/>
          </a:prstGeom>
          <a:noFill/>
          <a:ln/>
        </p:spPr>
        <p:txBody>
          <a:bodyPr wrap="none" lIns="0" tIns="0" rIns="0" bIns="0" rtlCol="0" anchor="t"/>
          <a:lstStyle/>
          <a:p>
            <a:pPr marL="0" indent="0" algn="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Development &amp; Coding</a:t>
            </a:r>
            <a:endParaRPr lang="en-US" sz="1950" dirty="0"/>
          </a:p>
        </p:txBody>
      </p:sp>
      <p:sp>
        <p:nvSpPr>
          <p:cNvPr id="21" name="Text 18"/>
          <p:cNvSpPr/>
          <p:nvPr/>
        </p:nvSpPr>
        <p:spPr>
          <a:xfrm>
            <a:off x="793790" y="5426273"/>
            <a:ext cx="5286018" cy="635079"/>
          </a:xfrm>
          <a:prstGeom prst="rect">
            <a:avLst/>
          </a:prstGeom>
          <a:noFill/>
          <a:ln/>
        </p:spPr>
        <p:txBody>
          <a:bodyPr wrap="square" lIns="0" tIns="0" rIns="0" bIns="0" rtlCol="0" anchor="t"/>
          <a:lstStyle/>
          <a:p>
            <a:pPr marL="0" indent="0" algn="r">
              <a:lnSpc>
                <a:spcPts val="2500"/>
              </a:lnSpc>
              <a:buNone/>
            </a:pPr>
            <a:r>
              <a:rPr lang="en-US" sz="1550" dirty="0">
                <a:solidFill>
                  <a:srgbClr val="151617"/>
                </a:solidFill>
                <a:latin typeface="Inconsolata" pitchFamily="34" charset="0"/>
                <a:ea typeface="Inconsolata" pitchFamily="34" charset="-122"/>
                <a:cs typeface="Inconsolata" pitchFamily="34" charset="-120"/>
              </a:rPr>
              <a:t>Bringing the designs to life with HTML, CSS, JavaScript, PHP, and SQL.</a:t>
            </a:r>
            <a:endParaRPr lang="en-US" sz="1550" dirty="0"/>
          </a:p>
        </p:txBody>
      </p:sp>
      <p:sp>
        <p:nvSpPr>
          <p:cNvPr id="22" name="Shape 19"/>
          <p:cNvSpPr/>
          <p:nvPr/>
        </p:nvSpPr>
        <p:spPr>
          <a:xfrm>
            <a:off x="7272457" y="6167080"/>
            <a:ext cx="595313" cy="22860"/>
          </a:xfrm>
          <a:prstGeom prst="roundRect">
            <a:avLst>
              <a:gd name="adj" fmla="val 364651"/>
            </a:avLst>
          </a:prstGeom>
          <a:solidFill>
            <a:srgbClr val="151617"/>
          </a:solidFill>
          <a:ln/>
        </p:spPr>
      </p:sp>
      <p:sp>
        <p:nvSpPr>
          <p:cNvPr id="23" name="Shape 20"/>
          <p:cNvSpPr/>
          <p:nvPr/>
        </p:nvSpPr>
        <p:spPr>
          <a:xfrm>
            <a:off x="6848832" y="5955268"/>
            <a:ext cx="446484" cy="446484"/>
          </a:xfrm>
          <a:prstGeom prst="roundRect">
            <a:avLst>
              <a:gd name="adj" fmla="val 18670"/>
            </a:avLst>
          </a:prstGeom>
          <a:solidFill>
            <a:srgbClr val="F8ECE4"/>
          </a:solidFill>
          <a:ln w="7620">
            <a:solidFill>
              <a:srgbClr val="151617"/>
            </a:solidFill>
            <a:prstDash val="solid"/>
          </a:ln>
          <a:effectLst>
            <a:outerShdw dist="17780" dir="2700000" algn="bl" rotWithShape="0">
              <a:srgbClr val="151617">
                <a:alpha val="100000"/>
              </a:srgbClr>
            </a:outerShdw>
          </a:effectLst>
        </p:spPr>
      </p:sp>
      <p:sp>
        <p:nvSpPr>
          <p:cNvPr id="24" name="Text 21"/>
          <p:cNvSpPr/>
          <p:nvPr/>
        </p:nvSpPr>
        <p:spPr>
          <a:xfrm>
            <a:off x="6923246" y="5992475"/>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151617"/>
                </a:solidFill>
                <a:latin typeface="Montserrat Black" pitchFamily="34" charset="0"/>
                <a:ea typeface="Montserrat Black" pitchFamily="34" charset="-122"/>
                <a:cs typeface="Montserrat Black" pitchFamily="34" charset="-120"/>
              </a:rPr>
              <a:t>4</a:t>
            </a:r>
            <a:endParaRPr lang="en-US" sz="2300" dirty="0"/>
          </a:p>
        </p:txBody>
      </p:sp>
      <p:sp>
        <p:nvSpPr>
          <p:cNvPr id="25" name="Text 22"/>
          <p:cNvSpPr/>
          <p:nvPr/>
        </p:nvSpPr>
        <p:spPr>
          <a:xfrm>
            <a:off x="8064341" y="6023491"/>
            <a:ext cx="2924770" cy="310158"/>
          </a:xfrm>
          <a:prstGeom prst="rect">
            <a:avLst/>
          </a:prstGeom>
          <a:noFill/>
          <a:ln/>
        </p:spPr>
        <p:txBody>
          <a:bodyPr wrap="none" lIns="0" tIns="0" rIns="0" bIns="0" rtlCol="0" anchor="t"/>
          <a:lstStyle/>
          <a:p>
            <a:pPr marL="0" indent="0" algn="l">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Testing &amp; Refinement</a:t>
            </a:r>
            <a:endParaRPr lang="en-US" sz="1950" dirty="0"/>
          </a:p>
        </p:txBody>
      </p:sp>
      <p:sp>
        <p:nvSpPr>
          <p:cNvPr id="26" name="Text 23"/>
          <p:cNvSpPr/>
          <p:nvPr/>
        </p:nvSpPr>
        <p:spPr>
          <a:xfrm>
            <a:off x="8064341" y="6452711"/>
            <a:ext cx="5286018" cy="63507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Thoroughly testing the website for bugs and optimizing user experience.</a:t>
            </a:r>
            <a:endParaRPr lang="en-US" sz="1550" dirty="0"/>
          </a:p>
        </p:txBody>
      </p:sp>
      <p:pic>
        <p:nvPicPr>
          <p:cNvPr id="27" name="Image 1" descr="preencoded.png"/>
          <p:cNvPicPr>
            <a:picLocks noChangeAspect="1"/>
          </p:cNvPicPr>
          <p:nvPr/>
        </p:nvPicPr>
        <p:blipFill>
          <a:blip r:embed="rId4"/>
          <a:stretch>
            <a:fillRect/>
          </a:stretch>
        </p:blipFill>
        <p:spPr>
          <a:xfrm>
            <a:off x="13579912" y="228600"/>
            <a:ext cx="821888" cy="5713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577"/>
          </a:xfrm>
          <a:prstGeom prst="rect">
            <a:avLst/>
          </a:prstGeom>
        </p:spPr>
      </p:pic>
      <p:sp>
        <p:nvSpPr>
          <p:cNvPr id="3" name="Shape 0"/>
          <p:cNvSpPr/>
          <p:nvPr/>
        </p:nvSpPr>
        <p:spPr>
          <a:xfrm>
            <a:off x="0" y="0"/>
            <a:ext cx="14630400" cy="8232577"/>
          </a:xfrm>
          <a:prstGeom prst="rect">
            <a:avLst/>
          </a:prstGeom>
          <a:solidFill>
            <a:srgbClr val="F8ECE4">
              <a:alpha val="85000"/>
            </a:srgbClr>
          </a:solidFill>
          <a:ln/>
        </p:spPr>
      </p:sp>
      <p:sp>
        <p:nvSpPr>
          <p:cNvPr id="4" name="Text 1"/>
          <p:cNvSpPr/>
          <p:nvPr/>
        </p:nvSpPr>
        <p:spPr>
          <a:xfrm>
            <a:off x="715089" y="491609"/>
            <a:ext cx="8337709" cy="558641"/>
          </a:xfrm>
          <a:prstGeom prst="rect">
            <a:avLst/>
          </a:prstGeom>
          <a:noFill/>
          <a:ln/>
        </p:spPr>
        <p:txBody>
          <a:bodyPr wrap="none" lIns="0" tIns="0" rIns="0" bIns="0" rtlCol="0" anchor="t"/>
          <a:lstStyle/>
          <a:p>
            <a:pPr marL="0" indent="0" algn="l">
              <a:lnSpc>
                <a:spcPts val="4350"/>
              </a:lnSpc>
              <a:buNone/>
            </a:pPr>
            <a:r>
              <a:rPr lang="en-US" sz="3500" b="1" dirty="0">
                <a:solidFill>
                  <a:srgbClr val="151617"/>
                </a:solidFill>
                <a:latin typeface="Montserrat Black" pitchFamily="34" charset="0"/>
                <a:ea typeface="Montserrat Black" pitchFamily="34" charset="-122"/>
                <a:cs typeface="Montserrat Black" pitchFamily="34" charset="-120"/>
              </a:rPr>
              <a:t>Enhancing the Giggles Experience</a:t>
            </a:r>
            <a:endParaRPr lang="en-US" sz="3500" dirty="0"/>
          </a:p>
        </p:txBody>
      </p:sp>
      <p:sp>
        <p:nvSpPr>
          <p:cNvPr id="5" name="Text 2"/>
          <p:cNvSpPr/>
          <p:nvPr/>
        </p:nvSpPr>
        <p:spPr>
          <a:xfrm>
            <a:off x="715089" y="1318379"/>
            <a:ext cx="12635270" cy="858322"/>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While we're incredibly proud of the current version of Giggles, our vision for the future is even sweeter. We have a clear roadmap for enhancements that will elevate the user experience, expand our offerings, and introduce exciting new features. Our commitment to continuous improvement ensures that Giggles will always evolve to meet and exceed customer expectations.</a:t>
            </a:r>
            <a:endParaRPr lang="en-US" sz="1400" dirty="0"/>
          </a:p>
        </p:txBody>
      </p:sp>
      <p:pic>
        <p:nvPicPr>
          <p:cNvPr id="6" name="Image 1" descr="preencoded.png"/>
          <p:cNvPicPr>
            <a:picLocks noChangeAspect="1"/>
          </p:cNvPicPr>
          <p:nvPr/>
        </p:nvPicPr>
        <p:blipFill>
          <a:blip r:embed="rId4"/>
          <a:stretch>
            <a:fillRect/>
          </a:stretch>
        </p:blipFill>
        <p:spPr>
          <a:xfrm>
            <a:off x="715089" y="2377797"/>
            <a:ext cx="893802" cy="1072634"/>
          </a:xfrm>
          <a:prstGeom prst="rect">
            <a:avLst/>
          </a:prstGeom>
        </p:spPr>
      </p:pic>
      <p:sp>
        <p:nvSpPr>
          <p:cNvPr id="7" name="Text 3"/>
          <p:cNvSpPr/>
          <p:nvPr/>
        </p:nvSpPr>
        <p:spPr>
          <a:xfrm>
            <a:off x="1787604" y="2556510"/>
            <a:ext cx="2257782" cy="279321"/>
          </a:xfrm>
          <a:prstGeom prst="rect">
            <a:avLst/>
          </a:prstGeom>
          <a:noFill/>
          <a:ln/>
        </p:spPr>
        <p:txBody>
          <a:bodyPr wrap="none" lIns="0" tIns="0" rIns="0" bIns="0" rtlCol="0" anchor="t"/>
          <a:lstStyle/>
          <a:p>
            <a:pPr marL="0" indent="0" algn="l">
              <a:lnSpc>
                <a:spcPts val="2150"/>
              </a:lnSpc>
              <a:buNone/>
            </a:pPr>
            <a:r>
              <a:rPr lang="en-US" sz="1750" b="1" dirty="0">
                <a:solidFill>
                  <a:srgbClr val="151617"/>
                </a:solidFill>
                <a:latin typeface="Montserrat Black" pitchFamily="34" charset="0"/>
                <a:ea typeface="Montserrat Black" pitchFamily="34" charset="-122"/>
                <a:cs typeface="Montserrat Black" pitchFamily="34" charset="-120"/>
              </a:rPr>
              <a:t>More Sweet Treats</a:t>
            </a:r>
            <a:endParaRPr lang="en-US" sz="1750" dirty="0"/>
          </a:p>
        </p:txBody>
      </p:sp>
      <p:sp>
        <p:nvSpPr>
          <p:cNvPr id="8" name="Text 4"/>
          <p:cNvSpPr/>
          <p:nvPr/>
        </p:nvSpPr>
        <p:spPr>
          <a:xfrm>
            <a:off x="1787604" y="2942987"/>
            <a:ext cx="11562755" cy="286107"/>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Introducing a wider variety of cookies, cakes, and unique desserts.</a:t>
            </a:r>
            <a:endParaRPr lang="en-US" sz="1400" dirty="0"/>
          </a:p>
        </p:txBody>
      </p:sp>
      <p:pic>
        <p:nvPicPr>
          <p:cNvPr id="9" name="Image 2" descr="preencoded.png"/>
          <p:cNvPicPr>
            <a:picLocks noChangeAspect="1"/>
          </p:cNvPicPr>
          <p:nvPr/>
        </p:nvPicPr>
        <p:blipFill>
          <a:blip r:embed="rId5"/>
          <a:stretch>
            <a:fillRect/>
          </a:stretch>
        </p:blipFill>
        <p:spPr>
          <a:xfrm>
            <a:off x="715089" y="3450431"/>
            <a:ext cx="893802" cy="1072634"/>
          </a:xfrm>
          <a:prstGeom prst="rect">
            <a:avLst/>
          </a:prstGeom>
        </p:spPr>
      </p:pic>
      <p:sp>
        <p:nvSpPr>
          <p:cNvPr id="10" name="Text 5"/>
          <p:cNvSpPr/>
          <p:nvPr/>
        </p:nvSpPr>
        <p:spPr>
          <a:xfrm>
            <a:off x="1787604" y="3629144"/>
            <a:ext cx="2325886" cy="279321"/>
          </a:xfrm>
          <a:prstGeom prst="rect">
            <a:avLst/>
          </a:prstGeom>
          <a:noFill/>
          <a:ln/>
        </p:spPr>
        <p:txBody>
          <a:bodyPr wrap="none" lIns="0" tIns="0" rIns="0" bIns="0" rtlCol="0" anchor="t"/>
          <a:lstStyle/>
          <a:p>
            <a:pPr marL="0" indent="0" algn="l">
              <a:lnSpc>
                <a:spcPts val="2150"/>
              </a:lnSpc>
              <a:buNone/>
            </a:pPr>
            <a:r>
              <a:rPr lang="en-US" sz="1750" b="1" dirty="0">
                <a:solidFill>
                  <a:srgbClr val="151617"/>
                </a:solidFill>
                <a:latin typeface="Montserrat Black" pitchFamily="34" charset="0"/>
                <a:ea typeface="Montserrat Black" pitchFamily="34" charset="-122"/>
                <a:cs typeface="Montserrat Black" pitchFamily="34" charset="-120"/>
              </a:rPr>
              <a:t>Working Gift Cards</a:t>
            </a:r>
            <a:endParaRPr lang="en-US" sz="1750" dirty="0"/>
          </a:p>
        </p:txBody>
      </p:sp>
      <p:sp>
        <p:nvSpPr>
          <p:cNvPr id="11" name="Text 6"/>
          <p:cNvSpPr/>
          <p:nvPr/>
        </p:nvSpPr>
        <p:spPr>
          <a:xfrm>
            <a:off x="1787604" y="4015621"/>
            <a:ext cx="11562755" cy="286107"/>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Implementing functional, savable gift cards for seamless gifting.</a:t>
            </a:r>
            <a:endParaRPr lang="en-US" sz="1400" dirty="0"/>
          </a:p>
        </p:txBody>
      </p:sp>
      <p:pic>
        <p:nvPicPr>
          <p:cNvPr id="12" name="Image 3" descr="preencoded.png"/>
          <p:cNvPicPr>
            <a:picLocks noChangeAspect="1"/>
          </p:cNvPicPr>
          <p:nvPr/>
        </p:nvPicPr>
        <p:blipFill>
          <a:blip r:embed="rId6"/>
          <a:stretch>
            <a:fillRect/>
          </a:stretch>
        </p:blipFill>
        <p:spPr>
          <a:xfrm>
            <a:off x="715089" y="4523065"/>
            <a:ext cx="893802" cy="1072634"/>
          </a:xfrm>
          <a:prstGeom prst="rect">
            <a:avLst/>
          </a:prstGeom>
        </p:spPr>
      </p:pic>
      <p:sp>
        <p:nvSpPr>
          <p:cNvPr id="13" name="Text 7"/>
          <p:cNvSpPr/>
          <p:nvPr/>
        </p:nvSpPr>
        <p:spPr>
          <a:xfrm>
            <a:off x="1787604" y="4701778"/>
            <a:ext cx="2683550" cy="279321"/>
          </a:xfrm>
          <a:prstGeom prst="rect">
            <a:avLst/>
          </a:prstGeom>
          <a:noFill/>
          <a:ln/>
        </p:spPr>
        <p:txBody>
          <a:bodyPr wrap="none" lIns="0" tIns="0" rIns="0" bIns="0" rtlCol="0" anchor="t"/>
          <a:lstStyle/>
          <a:p>
            <a:pPr marL="0" indent="0" algn="l">
              <a:lnSpc>
                <a:spcPts val="2150"/>
              </a:lnSpc>
              <a:buNone/>
            </a:pPr>
            <a:r>
              <a:rPr lang="en-US" sz="1750" b="1" dirty="0">
                <a:solidFill>
                  <a:srgbClr val="151617"/>
                </a:solidFill>
                <a:latin typeface="Montserrat Black" pitchFamily="34" charset="0"/>
                <a:ea typeface="Montserrat Black" pitchFamily="34" charset="-122"/>
                <a:cs typeface="Montserrat Black" pitchFamily="34" charset="-120"/>
              </a:rPr>
              <a:t>Improved Appearance</a:t>
            </a:r>
            <a:endParaRPr lang="en-US" sz="1750" dirty="0"/>
          </a:p>
        </p:txBody>
      </p:sp>
      <p:sp>
        <p:nvSpPr>
          <p:cNvPr id="14" name="Text 8"/>
          <p:cNvSpPr/>
          <p:nvPr/>
        </p:nvSpPr>
        <p:spPr>
          <a:xfrm>
            <a:off x="1787604" y="5088255"/>
            <a:ext cx="11562755" cy="286107"/>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Refining the website's aesthetic for an even more inviting visual experience.</a:t>
            </a:r>
            <a:endParaRPr lang="en-US" sz="1400" dirty="0"/>
          </a:p>
        </p:txBody>
      </p:sp>
      <p:pic>
        <p:nvPicPr>
          <p:cNvPr id="15" name="Image 4" descr="preencoded.png"/>
          <p:cNvPicPr>
            <a:picLocks noChangeAspect="1"/>
          </p:cNvPicPr>
          <p:nvPr/>
        </p:nvPicPr>
        <p:blipFill>
          <a:blip r:embed="rId7"/>
          <a:stretch>
            <a:fillRect/>
          </a:stretch>
        </p:blipFill>
        <p:spPr>
          <a:xfrm>
            <a:off x="715089" y="5595699"/>
            <a:ext cx="893802" cy="1072634"/>
          </a:xfrm>
          <a:prstGeom prst="rect">
            <a:avLst/>
          </a:prstGeom>
        </p:spPr>
      </p:pic>
      <p:sp>
        <p:nvSpPr>
          <p:cNvPr id="16" name="Text 9"/>
          <p:cNvSpPr/>
          <p:nvPr/>
        </p:nvSpPr>
        <p:spPr>
          <a:xfrm>
            <a:off x="1787604" y="5774412"/>
            <a:ext cx="2579846" cy="279321"/>
          </a:xfrm>
          <a:prstGeom prst="rect">
            <a:avLst/>
          </a:prstGeom>
          <a:noFill/>
          <a:ln/>
        </p:spPr>
        <p:txBody>
          <a:bodyPr wrap="none" lIns="0" tIns="0" rIns="0" bIns="0" rtlCol="0" anchor="t"/>
          <a:lstStyle/>
          <a:p>
            <a:pPr marL="0" indent="0" algn="l">
              <a:lnSpc>
                <a:spcPts val="2150"/>
              </a:lnSpc>
              <a:buNone/>
            </a:pPr>
            <a:r>
              <a:rPr lang="en-US" sz="1750" b="1" dirty="0">
                <a:solidFill>
                  <a:srgbClr val="151617"/>
                </a:solidFill>
                <a:latin typeface="Montserrat Black" pitchFamily="34" charset="0"/>
                <a:ea typeface="Montserrat Black" pitchFamily="34" charset="-122"/>
                <a:cs typeface="Montserrat Black" pitchFamily="34" charset="-120"/>
              </a:rPr>
              <a:t>Account Registration</a:t>
            </a:r>
            <a:endParaRPr lang="en-US" sz="1750" dirty="0"/>
          </a:p>
        </p:txBody>
      </p:sp>
      <p:sp>
        <p:nvSpPr>
          <p:cNvPr id="17" name="Text 10"/>
          <p:cNvSpPr/>
          <p:nvPr/>
        </p:nvSpPr>
        <p:spPr>
          <a:xfrm>
            <a:off x="1787604" y="6160889"/>
            <a:ext cx="11562755" cy="286107"/>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Enabling customers to register accounts for personalized experiences and order tracking.</a:t>
            </a:r>
            <a:endParaRPr lang="en-US" sz="1400" dirty="0"/>
          </a:p>
        </p:txBody>
      </p:sp>
      <p:pic>
        <p:nvPicPr>
          <p:cNvPr id="18" name="Image 5" descr="preencoded.png"/>
          <p:cNvPicPr>
            <a:picLocks noChangeAspect="1"/>
          </p:cNvPicPr>
          <p:nvPr/>
        </p:nvPicPr>
        <p:blipFill>
          <a:blip r:embed="rId8"/>
          <a:stretch>
            <a:fillRect/>
          </a:stretch>
        </p:blipFill>
        <p:spPr>
          <a:xfrm>
            <a:off x="715089" y="6668333"/>
            <a:ext cx="893802" cy="1072634"/>
          </a:xfrm>
          <a:prstGeom prst="rect">
            <a:avLst/>
          </a:prstGeom>
        </p:spPr>
      </p:pic>
      <p:sp>
        <p:nvSpPr>
          <p:cNvPr id="19" name="Text 11"/>
          <p:cNvSpPr/>
          <p:nvPr/>
        </p:nvSpPr>
        <p:spPr>
          <a:xfrm>
            <a:off x="1787604" y="6847046"/>
            <a:ext cx="2234684" cy="279321"/>
          </a:xfrm>
          <a:prstGeom prst="rect">
            <a:avLst/>
          </a:prstGeom>
          <a:noFill/>
          <a:ln/>
        </p:spPr>
        <p:txBody>
          <a:bodyPr wrap="none" lIns="0" tIns="0" rIns="0" bIns="0" rtlCol="0" anchor="t"/>
          <a:lstStyle/>
          <a:p>
            <a:pPr marL="0" indent="0" algn="l">
              <a:lnSpc>
                <a:spcPts val="2150"/>
              </a:lnSpc>
              <a:buNone/>
            </a:pPr>
            <a:r>
              <a:rPr lang="en-US" sz="1750" b="1" dirty="0">
                <a:solidFill>
                  <a:srgbClr val="151617"/>
                </a:solidFill>
                <a:latin typeface="Montserrat Black" pitchFamily="34" charset="0"/>
                <a:ea typeface="Montserrat Black" pitchFamily="34" charset="-122"/>
                <a:cs typeface="Montserrat Black" pitchFamily="34" charset="-120"/>
              </a:rPr>
              <a:t>Bug Elimination</a:t>
            </a:r>
            <a:endParaRPr lang="en-US" sz="1750" dirty="0"/>
          </a:p>
        </p:txBody>
      </p:sp>
      <p:sp>
        <p:nvSpPr>
          <p:cNvPr id="20" name="Text 12"/>
          <p:cNvSpPr/>
          <p:nvPr/>
        </p:nvSpPr>
        <p:spPr>
          <a:xfrm>
            <a:off x="1787604" y="7233523"/>
            <a:ext cx="11562755" cy="286107"/>
          </a:xfrm>
          <a:prstGeom prst="rect">
            <a:avLst/>
          </a:prstGeom>
          <a:noFill/>
          <a:ln/>
        </p:spPr>
        <p:txBody>
          <a:bodyPr wrap="non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Dedicated efforts to identify and resolve any existing bugs for a flawless user journey.</a:t>
            </a:r>
            <a:endParaRPr lang="en-US" sz="1400" dirty="0"/>
          </a:p>
        </p:txBody>
      </p:sp>
      <p:pic>
        <p:nvPicPr>
          <p:cNvPr id="21" name="Image 6" descr="preencoded.png"/>
          <p:cNvPicPr>
            <a:picLocks noChangeAspect="1"/>
          </p:cNvPicPr>
          <p:nvPr/>
        </p:nvPicPr>
        <p:blipFill>
          <a:blip r:embed="rId9"/>
          <a:stretch>
            <a:fillRect/>
          </a:stretch>
        </p:blipFill>
        <p:spPr>
          <a:xfrm>
            <a:off x="13579912" y="228600"/>
            <a:ext cx="821888" cy="5713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8ECE4">
              <a:alpha val="85000"/>
            </a:srgbClr>
          </a:solidFill>
          <a:ln/>
        </p:spPr>
      </p:sp>
      <p:sp>
        <p:nvSpPr>
          <p:cNvPr id="4" name="Text 1"/>
          <p:cNvSpPr/>
          <p:nvPr/>
        </p:nvSpPr>
        <p:spPr>
          <a:xfrm>
            <a:off x="793790" y="2034778"/>
            <a:ext cx="9469755" cy="620078"/>
          </a:xfrm>
          <a:prstGeom prst="rect">
            <a:avLst/>
          </a:prstGeom>
          <a:noFill/>
          <a:ln/>
        </p:spPr>
        <p:txBody>
          <a:bodyPr wrap="non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Our Commitment to Future Growth</a:t>
            </a:r>
            <a:endParaRPr lang="en-US" sz="3900" dirty="0"/>
          </a:p>
        </p:txBody>
      </p:sp>
      <p:sp>
        <p:nvSpPr>
          <p:cNvPr id="5" name="Text 2"/>
          <p:cNvSpPr/>
          <p:nvPr/>
        </p:nvSpPr>
        <p:spPr>
          <a:xfrm>
            <a:off x="793790" y="2952512"/>
            <a:ext cx="12556569" cy="952619"/>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Our journey with Giggles is just beginning. We are dedicated to consistently enhancing our platform, ensuring that it remains at the forefront of convenience and delight in online sweet treat ordering. The upcoming features and improvements are a testament to our commitment to providing an unparalleled customer experience and expanding our reach.</a:t>
            </a:r>
            <a:endParaRPr lang="en-US" sz="1550" dirty="0"/>
          </a:p>
        </p:txBody>
      </p:sp>
      <p:sp>
        <p:nvSpPr>
          <p:cNvPr id="6" name="Text 3"/>
          <p:cNvSpPr/>
          <p:nvPr/>
        </p:nvSpPr>
        <p:spPr>
          <a:xfrm>
            <a:off x="793790" y="4227552"/>
            <a:ext cx="4020145" cy="654963"/>
          </a:xfrm>
          <a:prstGeom prst="rect">
            <a:avLst/>
          </a:prstGeom>
          <a:noFill/>
          <a:ln/>
        </p:spPr>
        <p:txBody>
          <a:bodyPr wrap="none" lIns="0" tIns="0" rIns="0" bIns="0" rtlCol="0" anchor="t"/>
          <a:lstStyle/>
          <a:p>
            <a:pPr marL="0" indent="0" algn="ctr">
              <a:lnSpc>
                <a:spcPts val="5150"/>
              </a:lnSpc>
              <a:buNone/>
            </a:pPr>
            <a:r>
              <a:rPr lang="en-US" sz="5150" b="1" dirty="0">
                <a:solidFill>
                  <a:srgbClr val="151617"/>
                </a:solidFill>
                <a:latin typeface="Montserrat Black" pitchFamily="34" charset="0"/>
                <a:ea typeface="Montserrat Black" pitchFamily="34" charset="-122"/>
                <a:cs typeface="Montserrat Black" pitchFamily="34" charset="-120"/>
              </a:rPr>
              <a:t>50%</a:t>
            </a:r>
            <a:endParaRPr lang="en-US" sz="5150" dirty="0"/>
          </a:p>
        </p:txBody>
      </p:sp>
      <p:sp>
        <p:nvSpPr>
          <p:cNvPr id="7" name="Text 4"/>
          <p:cNvSpPr/>
          <p:nvPr/>
        </p:nvSpPr>
        <p:spPr>
          <a:xfrm>
            <a:off x="966073" y="5130522"/>
            <a:ext cx="3675459" cy="310158"/>
          </a:xfrm>
          <a:prstGeom prst="rect">
            <a:avLst/>
          </a:prstGeom>
          <a:noFill/>
          <a:ln/>
        </p:spPr>
        <p:txBody>
          <a:bodyPr wrap="none" lIns="0" tIns="0" rIns="0" bIns="0" rtlCol="0" anchor="t"/>
          <a:lstStyle/>
          <a:p>
            <a:pPr marL="0" indent="0" algn="ct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Increase in Product Variety</a:t>
            </a:r>
            <a:endParaRPr lang="en-US" sz="1950" dirty="0"/>
          </a:p>
        </p:txBody>
      </p:sp>
      <p:sp>
        <p:nvSpPr>
          <p:cNvPr id="8" name="Text 5"/>
          <p:cNvSpPr/>
          <p:nvPr/>
        </p:nvSpPr>
        <p:spPr>
          <a:xfrm>
            <a:off x="793790" y="5559743"/>
            <a:ext cx="4020145" cy="635079"/>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Target for expanding our sweet treat offerings within the next year.</a:t>
            </a:r>
            <a:endParaRPr lang="en-US" sz="1550" dirty="0"/>
          </a:p>
        </p:txBody>
      </p:sp>
      <p:sp>
        <p:nvSpPr>
          <p:cNvPr id="9" name="Text 6"/>
          <p:cNvSpPr/>
          <p:nvPr/>
        </p:nvSpPr>
        <p:spPr>
          <a:xfrm>
            <a:off x="5061942" y="4227552"/>
            <a:ext cx="4020145" cy="654963"/>
          </a:xfrm>
          <a:prstGeom prst="rect">
            <a:avLst/>
          </a:prstGeom>
          <a:noFill/>
          <a:ln/>
        </p:spPr>
        <p:txBody>
          <a:bodyPr wrap="none" lIns="0" tIns="0" rIns="0" bIns="0" rtlCol="0" anchor="t"/>
          <a:lstStyle/>
          <a:p>
            <a:pPr marL="0" indent="0" algn="ctr">
              <a:lnSpc>
                <a:spcPts val="5150"/>
              </a:lnSpc>
              <a:buNone/>
            </a:pPr>
            <a:r>
              <a:rPr lang="en-US" sz="5150" b="1" dirty="0">
                <a:solidFill>
                  <a:srgbClr val="151617"/>
                </a:solidFill>
                <a:latin typeface="Montserrat Black" pitchFamily="34" charset="0"/>
                <a:ea typeface="Montserrat Black" pitchFamily="34" charset="-122"/>
                <a:cs typeface="Montserrat Black" pitchFamily="34" charset="-120"/>
              </a:rPr>
              <a:t>25%</a:t>
            </a:r>
            <a:endParaRPr lang="en-US" sz="5150" dirty="0"/>
          </a:p>
        </p:txBody>
      </p:sp>
      <p:sp>
        <p:nvSpPr>
          <p:cNvPr id="10" name="Text 7"/>
          <p:cNvSpPr/>
          <p:nvPr/>
        </p:nvSpPr>
        <p:spPr>
          <a:xfrm>
            <a:off x="5224939" y="5130522"/>
            <a:ext cx="3694152" cy="310158"/>
          </a:xfrm>
          <a:prstGeom prst="rect">
            <a:avLst/>
          </a:prstGeom>
          <a:noFill/>
          <a:ln/>
        </p:spPr>
        <p:txBody>
          <a:bodyPr wrap="none" lIns="0" tIns="0" rIns="0" bIns="0" rtlCol="0" anchor="t"/>
          <a:lstStyle/>
          <a:p>
            <a:pPr marL="0" indent="0" algn="ct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Growth in Registered Users</a:t>
            </a:r>
            <a:endParaRPr lang="en-US" sz="1950" dirty="0"/>
          </a:p>
        </p:txBody>
      </p:sp>
      <p:sp>
        <p:nvSpPr>
          <p:cNvPr id="11" name="Text 8"/>
          <p:cNvSpPr/>
          <p:nvPr/>
        </p:nvSpPr>
        <p:spPr>
          <a:xfrm>
            <a:off x="5061942" y="5559743"/>
            <a:ext cx="4020145" cy="635079"/>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Projected increase in customer accounts post-registration feature launch.</a:t>
            </a:r>
            <a:endParaRPr lang="en-US" sz="1550" dirty="0"/>
          </a:p>
        </p:txBody>
      </p:sp>
      <p:sp>
        <p:nvSpPr>
          <p:cNvPr id="12" name="Text 9"/>
          <p:cNvSpPr/>
          <p:nvPr/>
        </p:nvSpPr>
        <p:spPr>
          <a:xfrm>
            <a:off x="9330095" y="4227552"/>
            <a:ext cx="4020145" cy="654963"/>
          </a:xfrm>
          <a:prstGeom prst="rect">
            <a:avLst/>
          </a:prstGeom>
          <a:noFill/>
          <a:ln/>
        </p:spPr>
        <p:txBody>
          <a:bodyPr wrap="none" lIns="0" tIns="0" rIns="0" bIns="0" rtlCol="0" anchor="t"/>
          <a:lstStyle/>
          <a:p>
            <a:pPr marL="0" indent="0" algn="ctr">
              <a:lnSpc>
                <a:spcPts val="5150"/>
              </a:lnSpc>
              <a:buNone/>
            </a:pPr>
            <a:r>
              <a:rPr lang="en-US" sz="5150" b="1" dirty="0">
                <a:solidFill>
                  <a:srgbClr val="151617"/>
                </a:solidFill>
                <a:latin typeface="Montserrat Black" pitchFamily="34" charset="0"/>
                <a:ea typeface="Montserrat Black" pitchFamily="34" charset="-122"/>
                <a:cs typeface="Montserrat Black" pitchFamily="34" charset="-120"/>
              </a:rPr>
              <a:t>100%</a:t>
            </a:r>
            <a:endParaRPr lang="en-US" sz="5150" dirty="0"/>
          </a:p>
        </p:txBody>
      </p:sp>
      <p:sp>
        <p:nvSpPr>
          <p:cNvPr id="13" name="Text 10"/>
          <p:cNvSpPr/>
          <p:nvPr/>
        </p:nvSpPr>
        <p:spPr>
          <a:xfrm>
            <a:off x="9964936" y="5130522"/>
            <a:ext cx="2750463" cy="310158"/>
          </a:xfrm>
          <a:prstGeom prst="rect">
            <a:avLst/>
          </a:prstGeom>
          <a:noFill/>
          <a:ln/>
        </p:spPr>
        <p:txBody>
          <a:bodyPr wrap="none" lIns="0" tIns="0" rIns="0" bIns="0" rtlCol="0" anchor="t"/>
          <a:lstStyle/>
          <a:p>
            <a:pPr marL="0" indent="0" algn="ctr">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Bug Resolution Rate</a:t>
            </a:r>
            <a:endParaRPr lang="en-US" sz="1950" dirty="0"/>
          </a:p>
        </p:txBody>
      </p:sp>
      <p:sp>
        <p:nvSpPr>
          <p:cNvPr id="14" name="Text 11"/>
          <p:cNvSpPr/>
          <p:nvPr/>
        </p:nvSpPr>
        <p:spPr>
          <a:xfrm>
            <a:off x="9330095" y="5559743"/>
            <a:ext cx="4020145" cy="635079"/>
          </a:xfrm>
          <a:prstGeom prst="rect">
            <a:avLst/>
          </a:prstGeom>
          <a:noFill/>
          <a:ln/>
        </p:spPr>
        <p:txBody>
          <a:bodyPr wrap="square" lIns="0" tIns="0" rIns="0" bIns="0" rtlCol="0" anchor="t"/>
          <a:lstStyle/>
          <a:p>
            <a:pPr marL="0" indent="0" algn="ctr">
              <a:lnSpc>
                <a:spcPts val="2500"/>
              </a:lnSpc>
              <a:buNone/>
            </a:pPr>
            <a:r>
              <a:rPr lang="en-US" sz="1550" dirty="0">
                <a:solidFill>
                  <a:srgbClr val="151617"/>
                </a:solidFill>
                <a:latin typeface="Inconsolata" pitchFamily="34" charset="0"/>
                <a:ea typeface="Inconsolata" pitchFamily="34" charset="-122"/>
                <a:cs typeface="Inconsolata" pitchFamily="34" charset="-120"/>
              </a:rPr>
              <a:t>Our aim for ensuring a completely smooth and error-free browsing experience.</a:t>
            </a:r>
            <a:endParaRPr lang="en-US" sz="1550" dirty="0"/>
          </a:p>
        </p:txBody>
      </p:sp>
      <p:pic>
        <p:nvPicPr>
          <p:cNvPr id="15" name="Image 1" descr="preencoded.png"/>
          <p:cNvPicPr>
            <a:picLocks noChangeAspect="1"/>
          </p:cNvPicPr>
          <p:nvPr/>
        </p:nvPicPr>
        <p:blipFill>
          <a:blip r:embed="rId4"/>
          <a:stretch>
            <a:fillRect/>
          </a:stretch>
        </p:blipFill>
        <p:spPr>
          <a:xfrm>
            <a:off x="13579912" y="228600"/>
            <a:ext cx="821888" cy="57138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1693664"/>
            <a:ext cx="6881932" cy="620078"/>
          </a:xfrm>
          <a:prstGeom prst="rect">
            <a:avLst/>
          </a:prstGeom>
          <a:noFill/>
          <a:ln/>
        </p:spPr>
        <p:txBody>
          <a:bodyPr wrap="none" lIns="0" tIns="0" rIns="0" bIns="0" rtlCol="0" anchor="t"/>
          <a:lstStyle/>
          <a:p>
            <a:pPr marL="0" indent="0" algn="l">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Thank You for Joining Us!</a:t>
            </a:r>
            <a:endParaRPr lang="en-US" sz="3900" dirty="0"/>
          </a:p>
        </p:txBody>
      </p:sp>
      <p:sp>
        <p:nvSpPr>
          <p:cNvPr id="4" name="Text 1"/>
          <p:cNvSpPr/>
          <p:nvPr/>
        </p:nvSpPr>
        <p:spPr>
          <a:xfrm>
            <a:off x="793790" y="2611398"/>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We want to extend our sincerest gratitude for your time and attention today. The Giggles project is a labour of love, born from a desire to bring joy and convenience to sweet treat lovers everywhere. We are incredibly excited about the future of Giggles and the enhancements we have planned. We believe this platform will truly revolutionize how people enjoy their favourite desserts.</a:t>
            </a:r>
            <a:endParaRPr lang="en-US" sz="1550" dirty="0"/>
          </a:p>
        </p:txBody>
      </p:sp>
      <p:sp>
        <p:nvSpPr>
          <p:cNvPr id="5" name="Text 2"/>
          <p:cNvSpPr/>
          <p:nvPr/>
        </p:nvSpPr>
        <p:spPr>
          <a:xfrm>
            <a:off x="793790" y="4739878"/>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Seamless online ordering for delicious sweet treats.</a:t>
            </a:r>
            <a:endParaRPr lang="en-US" sz="1550" dirty="0"/>
          </a:p>
        </p:txBody>
      </p:sp>
      <p:sp>
        <p:nvSpPr>
          <p:cNvPr id="6" name="Text 3"/>
          <p:cNvSpPr/>
          <p:nvPr/>
        </p:nvSpPr>
        <p:spPr>
          <a:xfrm>
            <a:off x="793790" y="5126831"/>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A diverse menu featuring cookies, muffins, cakes, and ice creams.</a:t>
            </a:r>
            <a:endParaRPr lang="en-US" sz="1550" dirty="0"/>
          </a:p>
        </p:txBody>
      </p:sp>
      <p:sp>
        <p:nvSpPr>
          <p:cNvPr id="7" name="Text 4"/>
          <p:cNvSpPr/>
          <p:nvPr/>
        </p:nvSpPr>
        <p:spPr>
          <a:xfrm>
            <a:off x="793790" y="5513784"/>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Future enhancements include expanded offerings, gift cards, and account registration.</a:t>
            </a:r>
            <a:endParaRPr lang="en-US" sz="1550" dirty="0"/>
          </a:p>
        </p:txBody>
      </p:sp>
      <p:sp>
        <p:nvSpPr>
          <p:cNvPr id="8" name="Text 5"/>
          <p:cNvSpPr/>
          <p:nvPr/>
        </p:nvSpPr>
        <p:spPr>
          <a:xfrm>
            <a:off x="793790" y="6218277"/>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151617"/>
                </a:solidFill>
                <a:latin typeface="Inconsolata" pitchFamily="34" charset="0"/>
                <a:ea typeface="Inconsolata" pitchFamily="34" charset="-122"/>
                <a:cs typeface="Inconsolata" pitchFamily="34" charset="-120"/>
              </a:rPr>
              <a:t>Committed to continuous improvement and a flawless user experience.</a:t>
            </a:r>
            <a:endParaRPr lang="en-US" sz="1550" dirty="0"/>
          </a:p>
        </p:txBody>
      </p:sp>
      <p:pic>
        <p:nvPicPr>
          <p:cNvPr id="10" name="Picture 9" descr="A cartoon characters holding up a word&#10;&#10;AI-generated content may be incorrect.">
            <a:extLst>
              <a:ext uri="{FF2B5EF4-FFF2-40B4-BE49-F238E27FC236}">
                <a16:creationId xmlns:a16="http://schemas.microsoft.com/office/drawing/2014/main" id="{EC54B683-4773-A7B3-7CCC-3A40772F40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86192" y="635079"/>
            <a:ext cx="5053556" cy="6622212"/>
          </a:xfrm>
          <a:prstGeom prst="rect">
            <a:avLst/>
          </a:prstGeom>
        </p:spPr>
      </p:pic>
      <p:sp>
        <p:nvSpPr>
          <p:cNvPr id="11" name="Rectangle 10">
            <a:extLst>
              <a:ext uri="{FF2B5EF4-FFF2-40B4-BE49-F238E27FC236}">
                <a16:creationId xmlns:a16="http://schemas.microsoft.com/office/drawing/2014/main" id="{E29D6A3D-CC4B-703B-7181-DC9B4A8D45E7}"/>
              </a:ext>
            </a:extLst>
          </p:cNvPr>
          <p:cNvSpPr/>
          <p:nvPr/>
        </p:nvSpPr>
        <p:spPr>
          <a:xfrm>
            <a:off x="12444760" y="7482468"/>
            <a:ext cx="2185639" cy="747132"/>
          </a:xfrm>
          <a:prstGeom prst="rect">
            <a:avLst/>
          </a:prstGeom>
          <a:solidFill>
            <a:srgbClr val="F8EC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917</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Montserrat Black</vt:lpstr>
      <vt:lpstr>Inconsolata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Xin Man Hoe</cp:lastModifiedBy>
  <cp:revision>2</cp:revision>
  <dcterms:created xsi:type="dcterms:W3CDTF">2025-06-14T16:54:36Z</dcterms:created>
  <dcterms:modified xsi:type="dcterms:W3CDTF">2025-06-14T17:03:25Z</dcterms:modified>
</cp:coreProperties>
</file>